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73" r:id="rId5"/>
    <p:sldId id="274" r:id="rId6"/>
    <p:sldId id="272" r:id="rId7"/>
    <p:sldId id="277" r:id="rId8"/>
    <p:sldId id="275" r:id="rId9"/>
    <p:sldId id="276" r:id="rId10"/>
    <p:sldId id="278" r:id="rId11"/>
    <p:sldId id="281" r:id="rId12"/>
    <p:sldId id="279" r:id="rId13"/>
    <p:sldId id="280" r:id="rId14"/>
    <p:sldId id="260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B3C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9" autoAdjust="0"/>
    <p:restoredTop sz="87640" autoAdjust="0"/>
  </p:normalViewPr>
  <p:slideViewPr>
    <p:cSldViewPr snapToGrid="0">
      <p:cViewPr varScale="1">
        <p:scale>
          <a:sx n="59" d="100"/>
          <a:sy n="59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4400" b="1" noProof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600" b="1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zh-TW" altLang="en-US" sz="3200" b="1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>
        <a:solidFill>
          <a:srgbClr val="FF0000"/>
        </a:solid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>
        <a:solidFill>
          <a:srgbClr val="FF6600"/>
        </a:solidFill>
        <a:ln>
          <a:solidFill>
            <a:srgbClr val="FFC000"/>
          </a:solidFill>
        </a:ln>
      </dgm:spPr>
    </dgm:pt>
    <dgm:pt modelId="{18F7A15A-3ED1-4A32-B700-36B8D6BBE441}" type="pres">
      <dgm:prSet presAssocID="{EF034794-D109-40B6-8FA2-8971C3123AB6}" presName="ParentText" presStyleLbl="revTx" presStyleIdx="1" presStyleCnt="5" custScaleX="103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>
        <a:solidFill>
          <a:srgbClr val="FFC000"/>
        </a:solidFill>
        <a:ln>
          <a:solidFill>
            <a:srgbClr val="FFFF00"/>
          </a:solidFill>
        </a:ln>
      </dgm:spPr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>
        <a:solidFill>
          <a:srgbClr val="006600"/>
        </a:solidFill>
        <a:ln>
          <a:solidFill>
            <a:srgbClr val="92D050"/>
          </a:solidFill>
        </a:ln>
      </dgm:spPr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>
        <a:solidFill>
          <a:srgbClr val="002060"/>
        </a:solidFill>
        <a:ln>
          <a:solidFill>
            <a:srgbClr val="0070C0"/>
          </a:solidFill>
        </a:ln>
      </dgm:spPr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52052" y="2515155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6652" y="3186487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第一站</a:t>
          </a:r>
          <a:r>
            <a:rPr lang="en-US" altLang="zh-TW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2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5400" b="1" kern="120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亞洲</a:t>
          </a:r>
          <a:endParaRPr lang="zh-TW" altLang="en-US" sz="4400" b="1" kern="1200" noProof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26652" y="3186487"/>
        <a:ext cx="2028493" cy="1778093"/>
      </dsp:txXfrm>
    </dsp:sp>
    <dsp:sp modelId="{B746139E-4627-4CCC-9299-5653D77ED24D}">
      <dsp:nvSpPr>
        <dsp:cNvPr id="0" name=""/>
        <dsp:cNvSpPr/>
      </dsp:nvSpPr>
      <dsp:spPr>
        <a:xfrm>
          <a:off x="1872411" y="2349737"/>
          <a:ext cx="382734" cy="3827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935324" y="1900667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66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78696" y="2571999"/>
          <a:ext cx="2090950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第二站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歐洲</a:t>
          </a:r>
          <a:endParaRPr lang="zh-TW" altLang="en-US" sz="2600" b="1" kern="1200" noProof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8696" y="2571999"/>
        <a:ext cx="2090950" cy="1778093"/>
      </dsp:txXfrm>
    </dsp:sp>
    <dsp:sp modelId="{F6F2BEFC-1674-4E8D-98FF-DE4432BB887C}">
      <dsp:nvSpPr>
        <dsp:cNvPr id="0" name=""/>
        <dsp:cNvSpPr/>
      </dsp:nvSpPr>
      <dsp:spPr>
        <a:xfrm>
          <a:off x="4355683" y="1735249"/>
          <a:ext cx="382734" cy="38273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418596" y="1286179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193196" y="1957511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第三站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93196" y="1957511"/>
        <a:ext cx="2028493" cy="1778093"/>
      </dsp:txXfrm>
    </dsp:sp>
    <dsp:sp modelId="{D5E82CFA-3F05-41CB-A66C-3A904CCE06CE}">
      <dsp:nvSpPr>
        <dsp:cNvPr id="0" name=""/>
        <dsp:cNvSpPr/>
      </dsp:nvSpPr>
      <dsp:spPr>
        <a:xfrm>
          <a:off x="6838955" y="1120761"/>
          <a:ext cx="382734" cy="382734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901868" y="671691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676468" y="1343023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第四站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美洲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468" y="1343023"/>
        <a:ext cx="2028493" cy="1778093"/>
      </dsp:txXfrm>
    </dsp:sp>
    <dsp:sp modelId="{F62C0D9F-BF11-4D63-A28B-80FA21343A28}">
      <dsp:nvSpPr>
        <dsp:cNvPr id="0" name=""/>
        <dsp:cNvSpPr/>
      </dsp:nvSpPr>
      <dsp:spPr>
        <a:xfrm>
          <a:off x="9322227" y="506273"/>
          <a:ext cx="382734" cy="382734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10385140" y="57203"/>
          <a:ext cx="1350304" cy="2246877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10159740" y="728535"/>
          <a:ext cx="2028493" cy="177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rtlCol="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第五站</a:t>
          </a:r>
          <a:r>
            <a:rPr lang="en-US" altLang="zh-TW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3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200" b="1" kern="12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大洋洲</a:t>
          </a:r>
          <a:endParaRPr lang="zh-TW" altLang="en-US" sz="2800" kern="1200" noProof="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59740" y="728535"/>
        <a:ext cx="2028493" cy="177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2021/3/8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225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2021/3/8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8052" y="728870"/>
            <a:ext cx="10575235" cy="279390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TW" altLang="en-US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閱讀知天下</a:t>
            </a:r>
            <a: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9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Read to know the World</a:t>
            </a:r>
            <a:endParaRPr lang="zh-TW" altLang="en-U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1" y="5235778"/>
            <a:ext cx="11389535" cy="1622222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秀林國小 </a:t>
            </a:r>
            <a:endParaRPr lang="en-US" altLang="zh-TW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  <a:p>
            <a:pPr rtl="0"/>
            <a:r>
              <a:rPr lang="en-US" altLang="zh-TW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sym typeface="Salesforce Sans"/>
              </a:rPr>
              <a:t>Show Lin Elementary School</a:t>
            </a:r>
          </a:p>
          <a:p>
            <a:pPr rtl="0"/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國語日報學習單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3D868D-49FE-4799-B14E-BC7639C8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21" y="1403530"/>
            <a:ext cx="7156485" cy="4964139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FF09CD9B-05CE-424A-A664-981D8F5B9C3A}"/>
              </a:ext>
            </a:extLst>
          </p:cNvPr>
          <p:cNvSpPr txBox="1">
            <a:spLocks/>
          </p:cNvSpPr>
          <p:nvPr/>
        </p:nvSpPr>
        <p:spPr>
          <a:xfrm>
            <a:off x="4010082" y="3987992"/>
            <a:ext cx="7436245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一張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458498" y="1761624"/>
            <a:ext cx="10686579" cy="26778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以抽獎的方式進行 獎品會有哥哥姐姐們能換到的鑰匙圈或是資料夾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799636-D4A0-40CB-B0D7-FB49F644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91" y="2995780"/>
            <a:ext cx="2193235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2D80C9-0435-4172-A1C9-0D16C87E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8115" b="9566"/>
          <a:stretch/>
        </p:blipFill>
        <p:spPr>
          <a:xfrm>
            <a:off x="189079" y="2080590"/>
            <a:ext cx="6261093" cy="42539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5F22F9-D405-4565-B4D6-1820DC83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3462" r="3016" b="10580"/>
          <a:stretch/>
        </p:blipFill>
        <p:spPr>
          <a:xfrm rot="5400000">
            <a:off x="6163443" y="811694"/>
            <a:ext cx="6444343" cy="5234612"/>
          </a:xfrm>
          <a:prstGeom prst="rect">
            <a:avLst/>
          </a:prstGeom>
        </p:spPr>
      </p:pic>
      <p:sp>
        <p:nvSpPr>
          <p:cNvPr id="7" name="標題 2">
            <a:extLst>
              <a:ext uri="{FF2B5EF4-FFF2-40B4-BE49-F238E27FC236}">
                <a16:creationId xmlns:a16="http://schemas.microsoft.com/office/drawing/2014/main" id="{6B9E20A5-4B0E-4BB2-ADFE-6C8C51FFB6F1}"/>
              </a:ext>
            </a:extLst>
          </p:cNvPr>
          <p:cNvSpPr txBox="1">
            <a:spLocks/>
          </p:cNvSpPr>
          <p:nvPr/>
        </p:nvSpPr>
        <p:spPr>
          <a:xfrm>
            <a:off x="7627926" y="3073592"/>
            <a:ext cx="396772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300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點可換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獎勵方式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en-US" altLang="zh-TW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72BE44-8EBE-4FC5-BDE0-F2AACD9C4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C4D82393-A425-4681-9772-4646D8995A36}"/>
              </a:ext>
            </a:extLst>
          </p:cNvPr>
          <p:cNvSpPr txBox="1">
            <a:spLocks/>
          </p:cNvSpPr>
          <p:nvPr/>
        </p:nvSpPr>
        <p:spPr>
          <a:xfrm>
            <a:off x="-1" y="1458449"/>
            <a:ext cx="5459897" cy="5192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每次月考後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五年級兌換獎品的時間 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有閱讀點數的同學都可以一起加入兌換獎品的行列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9045" y="3829257"/>
            <a:ext cx="7697337" cy="2486025"/>
          </a:xfrm>
        </p:spPr>
        <p:txBody>
          <a:bodyPr rtlCol="0">
            <a:noAutofit/>
          </a:bodyPr>
          <a:lstStyle/>
          <a:p>
            <a:pPr algn="ctr"/>
            <a:r>
              <a:rPr lang="ja-JP" altLang="en-US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ありがと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en-US" altLang="zh-TW" sz="10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Terima</a:t>
            </a:r>
            <a:r>
              <a:rPr lang="en-US" altLang="zh-TW" sz="10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 </a:t>
            </a:r>
            <a:r>
              <a:rPr lang="en-US" altLang="zh-TW" sz="10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kasih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ko-KR" altLang="en-US" sz="10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감사합니다</a:t>
            </a:r>
            <a: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sz="10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vi-VN" altLang="zh-TW" sz="10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Cảm ơn bạn</a:t>
            </a:r>
            <a:endParaRPr lang="zh-TW" altLang="en-US" sz="10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64506"/>
              </p:ext>
            </p:extLst>
          </p:nvPr>
        </p:nvGraphicFramePr>
        <p:xfrm>
          <a:off x="-1" y="1"/>
          <a:ext cx="12192000" cy="547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152399" y="304800"/>
            <a:ext cx="4989444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閱讀五大洲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A0E749A-C3A9-4A26-9A97-86D929B2DE07}"/>
              </a:ext>
            </a:extLst>
          </p:cNvPr>
          <p:cNvSpPr/>
          <p:nvPr/>
        </p:nvSpPr>
        <p:spPr>
          <a:xfrm>
            <a:off x="5363581" y="3866557"/>
            <a:ext cx="5300872" cy="16035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</a:t>
            </a: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國語日報</a:t>
            </a:r>
            <a:endParaRPr lang="zh-TW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34AF9568-EAB7-49C8-BDB3-F1F274375F22}"/>
              </a:ext>
            </a:extLst>
          </p:cNvPr>
          <p:cNvSpPr txBox="1">
            <a:spLocks/>
          </p:cNvSpPr>
          <p:nvPr/>
        </p:nvSpPr>
        <p:spPr>
          <a:xfrm>
            <a:off x="1709529" y="4018958"/>
            <a:ext cx="222636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Asia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6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07" y="259442"/>
            <a:ext cx="1472293" cy="2453822"/>
          </a:xfrm>
          <a:prstGeom prst="rect">
            <a:avLst/>
          </a:prstGeom>
        </p:spPr>
      </p:pic>
      <p:sp>
        <p:nvSpPr>
          <p:cNvPr id="5" name="標題 2">
            <a:extLst>
              <a:ext uri="{FF2B5EF4-FFF2-40B4-BE49-F238E27FC236}">
                <a16:creationId xmlns:a16="http://schemas.microsoft.com/office/drawing/2014/main" id="{67791709-1F09-49D4-B3FC-2AFB966C1E3F}"/>
              </a:ext>
            </a:extLst>
          </p:cNvPr>
          <p:cNvSpPr txBox="1">
            <a:spLocks/>
          </p:cNvSpPr>
          <p:nvPr/>
        </p:nvSpPr>
        <p:spPr>
          <a:xfrm>
            <a:off x="8395249" y="2040715"/>
            <a:ext cx="222636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Asia</a:t>
            </a:r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亞洲國家和地區包括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49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個聯合國會員國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、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個未被普遍承認的國家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文鼎標楷注音" panose="020B0602010101010101" pitchFamily="34" charset="-120"/>
                <a:cs typeface="Arial" panose="020B0604020202020204" pitchFamily="34" charset="0"/>
              </a:rPr>
              <a:t>、</a:t>
            </a:r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6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個屬地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中高年級會給予一張亞洲國家表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endParaRPr lang="zh-TW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1714033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阿布哈茲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阿富汗   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亞克羅提利與德凱利亞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亞美尼亞        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阿爾察赫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亞塞拜然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巴林              孟加拉    不丹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英屬印度洋領地   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汶萊      柬埔寨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中華人民共和國   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聖誕島    科科斯（基林）群島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賽普勒斯          埃及      喬治亞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印度      印尼</a:t>
            </a:r>
          </a:p>
        </p:txBody>
      </p:sp>
    </p:spTree>
    <p:extLst>
      <p:ext uri="{BB962C8B-B14F-4D97-AF65-F5344CB8AC3E}">
        <p14:creationId xmlns:p14="http://schemas.microsoft.com/office/powerpoint/2010/main" val="40456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0415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伊朗          伊拉克        以色列      日本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約旦          哈薩克        北韓        南韓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科威特        吉爾吉斯      寮國        黎巴嫩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澳門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馬來西亞      馬爾地夫    蒙古   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緬甸          尼泊爾        北賽普勒斯  阿曼 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巴基斯坦      巴勒斯坦      菲律賓      卡達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俄羅斯        沙烏地阿拉伯  新加坡    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南奧塞提亞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斯里蘭卡      敘利亞      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中華民國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塔吉克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泰國          東帝汶        土耳其      土庫曼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阿聯          烏茲別克      越南        葉門</a:t>
            </a:r>
          </a:p>
        </p:txBody>
      </p:sp>
    </p:spTree>
    <p:extLst>
      <p:ext uri="{BB962C8B-B14F-4D97-AF65-F5344CB8AC3E}">
        <p14:creationId xmlns:p14="http://schemas.microsoft.com/office/powerpoint/2010/main" val="16232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圖書可以在學校圖書館尋找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5850"/>
          <a:stretch/>
        </p:blipFill>
        <p:spPr>
          <a:xfrm>
            <a:off x="277585" y="1429341"/>
            <a:ext cx="3282043" cy="48652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1834"/>
          <a:stretch/>
        </p:blipFill>
        <p:spPr>
          <a:xfrm>
            <a:off x="3837213" y="3156735"/>
            <a:ext cx="3026623" cy="31378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10982"/>
          <a:stretch/>
        </p:blipFill>
        <p:spPr>
          <a:xfrm>
            <a:off x="7141421" y="1429341"/>
            <a:ext cx="3864619" cy="49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3BB401-EE11-4AB3-BAA8-DA3814D90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963">
            <a:off x="2963716" y="395431"/>
            <a:ext cx="4410071" cy="60930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50F32B-6E08-4EA0-A5A7-6BBE030D0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0" y="197083"/>
            <a:ext cx="4653393" cy="6349490"/>
          </a:xfrm>
          <a:prstGeom prst="rect">
            <a:avLst/>
          </a:prstGeom>
        </p:spPr>
      </p:pic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206828"/>
            <a:ext cx="11446329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閱讀心得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EC9A1682-A4FA-4F3F-B7B5-014C0C85D882}"/>
              </a:ext>
            </a:extLst>
          </p:cNvPr>
          <p:cNvSpPr txBox="1">
            <a:spLocks/>
          </p:cNvSpPr>
          <p:nvPr/>
        </p:nvSpPr>
        <p:spPr>
          <a:xfrm>
            <a:off x="1737808" y="2918352"/>
            <a:ext cx="5391861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低年級 抽獎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1" name="標題 2">
            <a:extLst>
              <a:ext uri="{FF2B5EF4-FFF2-40B4-BE49-F238E27FC236}">
                <a16:creationId xmlns:a16="http://schemas.microsoft.com/office/drawing/2014/main" id="{7B339A1F-BEF6-4B39-B403-253A744AD01E}"/>
              </a:ext>
            </a:extLst>
          </p:cNvPr>
          <p:cNvSpPr txBox="1">
            <a:spLocks/>
          </p:cNvSpPr>
          <p:nvPr/>
        </p:nvSpPr>
        <p:spPr>
          <a:xfrm>
            <a:off x="1628242" y="5830761"/>
            <a:ext cx="9818087" cy="1451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中高年級 一篇心得</a:t>
            </a:r>
            <a:r>
              <a:rPr lang="en-US" altLang="zh-TW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E5079E4E-D2B6-4345-A04C-AE5B85BD7E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821886" cy="165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也可以到會議室拿國語日報 </a:t>
            </a:r>
            <a:r>
              <a:rPr lang="en-US" altLang="zh-TW" dirty="0">
                <a:solidFill>
                  <a:srgbClr val="002060"/>
                </a:solidFill>
              </a:rPr>
              <a:t/>
            </a:r>
            <a:br>
              <a:rPr lang="en-US" altLang="zh-TW" dirty="0">
                <a:solidFill>
                  <a:srgbClr val="002060"/>
                </a:solidFill>
              </a:rPr>
            </a:br>
            <a:endParaRPr lang="zh-TW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44" y="1355271"/>
            <a:ext cx="4266363" cy="53231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" y="1657941"/>
            <a:ext cx="4915411" cy="398417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77594" y="3363686"/>
            <a:ext cx="747049" cy="10123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0415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  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伊朗          伊拉克        以色列      日本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約旦          哈薩克        北韓        南韓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科威特        吉爾吉斯      寮國        黎巴嫩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澳門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馬來西亞      馬爾地夫    蒙古   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緬甸          尼泊爾        北賽普勒斯  阿曼   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巴基斯坦      巴勒斯坦      菲律賓      卡達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俄羅斯        沙烏地阿拉伯  新加坡    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南奧塞提亞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斯里蘭卡      敘利亞       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中華民國</a:t>
            </a:r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塔吉克        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泰國          東帝汶        土耳其      土庫曼</a:t>
            </a:r>
          </a:p>
          <a:p>
            <a:r>
              <a:rPr lang="zh-TW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阿聯          烏茲別克      越南        葉門</a:t>
            </a:r>
          </a:p>
        </p:txBody>
      </p:sp>
      <p:sp>
        <p:nvSpPr>
          <p:cNvPr id="3" name="橢圓 2"/>
          <p:cNvSpPr/>
          <p:nvPr/>
        </p:nvSpPr>
        <p:spPr>
          <a:xfrm>
            <a:off x="232666" y="4800600"/>
            <a:ext cx="1106277" cy="10123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2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499</TotalTime>
  <Words>347</Words>
  <Application>Microsoft Office PowerPoint</Application>
  <PresentationFormat>寬螢幕</PresentationFormat>
  <Paragraphs>60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Salesforce Sans</vt:lpstr>
      <vt:lpstr>文鼎標楷注音</vt:lpstr>
      <vt:lpstr>微軟正黑體</vt:lpstr>
      <vt:lpstr>Aharoni</vt:lpstr>
      <vt:lpstr>Arial</vt:lpstr>
      <vt:lpstr>Euphemia</vt:lpstr>
      <vt:lpstr>Wingdings</vt:lpstr>
      <vt:lpstr>兒童遊樂 16X9</vt:lpstr>
      <vt:lpstr>閱讀知天下 Read to know the World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ありがと Terima kasih 감사합니다 Cảm ơn bạn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閱讀推動經驗分享</dc:title>
  <dc:creator>5A88</dc:creator>
  <cp:lastModifiedBy>PCuser</cp:lastModifiedBy>
  <cp:revision>60</cp:revision>
  <dcterms:created xsi:type="dcterms:W3CDTF">2021-03-03T00:33:48Z</dcterms:created>
  <dcterms:modified xsi:type="dcterms:W3CDTF">2021-03-08T04:05:10Z</dcterms:modified>
</cp:coreProperties>
</file>