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71" r:id="rId4"/>
    <p:sldId id="288" r:id="rId5"/>
    <p:sldId id="273" r:id="rId6"/>
    <p:sldId id="289" r:id="rId7"/>
    <p:sldId id="290" r:id="rId8"/>
    <p:sldId id="287" r:id="rId9"/>
    <p:sldId id="272" r:id="rId10"/>
    <p:sldId id="277" r:id="rId11"/>
    <p:sldId id="275" r:id="rId12"/>
    <p:sldId id="286" r:id="rId13"/>
    <p:sldId id="278" r:id="rId14"/>
    <p:sldId id="260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B3C1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99" autoAdjust="0"/>
    <p:restoredTop sz="87640" autoAdjust="0"/>
  </p:normalViewPr>
  <p:slideViewPr>
    <p:cSldViewPr snapToGrid="0">
      <p:cViewPr varScale="1">
        <p:scale>
          <a:sx n="91" d="100"/>
          <a:sy n="91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第一站</a:t>
          </a:r>
          <a:r>
            <a:rPr lang="en-US" altLang="zh-TW" sz="2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2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亞洲</a:t>
          </a:r>
          <a:endParaRPr lang="zh-TW" altLang="en-US" sz="2400" b="1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第二站</a:t>
          </a:r>
          <a:r>
            <a:rPr lang="en-US" altLang="zh-TW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歐洲</a:t>
          </a:r>
          <a:endParaRPr lang="zh-TW" altLang="en-US" sz="2400" b="1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第三站</a:t>
          </a:r>
          <a:r>
            <a:rPr lang="en-US" altLang="zh-TW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非洲</a:t>
          </a:r>
          <a:endParaRPr lang="zh-TW" altLang="en-US" sz="28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第四站</a:t>
          </a:r>
          <a:r>
            <a:rPr lang="en-US" altLang="zh-TW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54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美洲</a:t>
          </a:r>
          <a:endParaRPr lang="zh-TW" altLang="en-US" sz="4800" noProof="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第五站</a:t>
          </a:r>
          <a:r>
            <a:rPr lang="en-US" altLang="zh-TW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大洋洲</a:t>
          </a:r>
          <a:endParaRPr lang="zh-TW" altLang="en-US" sz="28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>
        <a:solidFill>
          <a:srgbClr val="FF0000"/>
        </a:solid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>
        <a:solidFill>
          <a:srgbClr val="FF6600"/>
        </a:solidFill>
        <a:ln>
          <a:solidFill>
            <a:srgbClr val="FFC000"/>
          </a:solidFill>
        </a:ln>
      </dgm:spPr>
    </dgm:pt>
    <dgm:pt modelId="{18F7A15A-3ED1-4A32-B700-36B8D6BBE441}" type="pres">
      <dgm:prSet presAssocID="{EF034794-D109-40B6-8FA2-8971C3123AB6}" presName="ParentText" presStyleLbl="revTx" presStyleIdx="1" presStyleCnt="5" custScaleX="1030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>
        <a:solidFill>
          <a:srgbClr val="FFC000"/>
        </a:solidFill>
        <a:ln>
          <a:solidFill>
            <a:srgbClr val="FFFF00"/>
          </a:solidFill>
        </a:ln>
      </dgm:spPr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>
        <a:solidFill>
          <a:srgbClr val="006600"/>
        </a:solidFill>
        <a:ln>
          <a:solidFill>
            <a:srgbClr val="92D050"/>
          </a:solidFill>
        </a:ln>
      </dgm:spPr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>
        <a:solidFill>
          <a:srgbClr val="002060"/>
        </a:solidFill>
        <a:ln>
          <a:solidFill>
            <a:srgbClr val="0070C0"/>
          </a:solidFill>
        </a:ln>
      </dgm:spPr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452052" y="2515155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226652" y="3186487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第一站</a:t>
          </a:r>
          <a:r>
            <a:rPr lang="en-US" altLang="zh-TW" sz="2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2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亞洲</a:t>
          </a:r>
          <a:endParaRPr lang="zh-TW" altLang="en-US" sz="2400" b="1" kern="1200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6652" y="3186487"/>
        <a:ext cx="2028493" cy="1778093"/>
      </dsp:txXfrm>
    </dsp:sp>
    <dsp:sp modelId="{B746139E-4627-4CCC-9299-5653D77ED24D}">
      <dsp:nvSpPr>
        <dsp:cNvPr id="0" name=""/>
        <dsp:cNvSpPr/>
      </dsp:nvSpPr>
      <dsp:spPr>
        <a:xfrm>
          <a:off x="1872411" y="2349737"/>
          <a:ext cx="382734" cy="38273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935324" y="1900667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66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678696" y="2571999"/>
          <a:ext cx="2090950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第二站</a:t>
          </a:r>
          <a:r>
            <a:rPr lang="en-US" altLang="zh-TW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歐洲</a:t>
          </a:r>
          <a:endParaRPr lang="zh-TW" altLang="en-US" sz="2400" b="1" kern="1200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78696" y="2571999"/>
        <a:ext cx="2090950" cy="1778093"/>
      </dsp:txXfrm>
    </dsp:sp>
    <dsp:sp modelId="{F6F2BEFC-1674-4E8D-98FF-DE4432BB887C}">
      <dsp:nvSpPr>
        <dsp:cNvPr id="0" name=""/>
        <dsp:cNvSpPr/>
      </dsp:nvSpPr>
      <dsp:spPr>
        <a:xfrm>
          <a:off x="4355683" y="1735249"/>
          <a:ext cx="382734" cy="38273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5418596" y="1286179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5193196" y="1957511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第三站</a:t>
          </a:r>
          <a:r>
            <a:rPr lang="en-US" altLang="zh-TW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非洲</a:t>
          </a:r>
          <a:endParaRPr lang="zh-TW" altLang="en-US" sz="2800" kern="12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93196" y="1957511"/>
        <a:ext cx="2028493" cy="1778093"/>
      </dsp:txXfrm>
    </dsp:sp>
    <dsp:sp modelId="{D5E82CFA-3F05-41CB-A66C-3A904CCE06CE}">
      <dsp:nvSpPr>
        <dsp:cNvPr id="0" name=""/>
        <dsp:cNvSpPr/>
      </dsp:nvSpPr>
      <dsp:spPr>
        <a:xfrm>
          <a:off x="6838955" y="1120761"/>
          <a:ext cx="382734" cy="382734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7901868" y="671691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00660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7676468" y="1343023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第四站</a:t>
          </a:r>
          <a:r>
            <a:rPr lang="en-US" altLang="zh-TW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54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美洲</a:t>
          </a:r>
          <a:endParaRPr lang="zh-TW" altLang="en-US" sz="4800" kern="1200" noProof="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676468" y="1343023"/>
        <a:ext cx="2028493" cy="1778093"/>
      </dsp:txXfrm>
    </dsp:sp>
    <dsp:sp modelId="{F62C0D9F-BF11-4D63-A28B-80FA21343A28}">
      <dsp:nvSpPr>
        <dsp:cNvPr id="0" name=""/>
        <dsp:cNvSpPr/>
      </dsp:nvSpPr>
      <dsp:spPr>
        <a:xfrm>
          <a:off x="9322227" y="506273"/>
          <a:ext cx="382734" cy="382734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10385140" y="57203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00206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10159740" y="728535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第五站</a:t>
          </a:r>
          <a:r>
            <a:rPr lang="en-US" altLang="zh-TW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大洋洲</a:t>
          </a:r>
          <a:endParaRPr lang="zh-TW" altLang="en-US" sz="2800" kern="12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159740" y="728535"/>
        <a:ext cx="2028493" cy="1778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2021/4/1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2021/4/1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225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14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534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2021/4/1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2021/4/1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2021/4/1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2021/4/1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2021/4/1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2021/4/1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2021/4/1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2021/4/1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2021/4/1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2021/4/1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2021/4/1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2021/4/1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8052" y="728870"/>
            <a:ext cx="10575235" cy="2793906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zh-TW" altLang="en-US" sz="9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閱讀知</a:t>
            </a:r>
            <a:r>
              <a:rPr lang="zh-TW" altLang="en-US" sz="9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天下 </a:t>
            </a:r>
            <a:r>
              <a:rPr lang="en-US" altLang="zh-TW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sym typeface="Salesforce Sans"/>
              </a:rPr>
              <a:t>4</a:t>
            </a:r>
            <a:r>
              <a:rPr lang="en-US" altLang="zh-TW" sz="9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/>
            </a:r>
            <a:br>
              <a:rPr lang="en-US" altLang="zh-TW" sz="9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en-US" altLang="zh-TW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Read to know the World</a:t>
            </a:r>
            <a:endParaRPr lang="zh-TW" altLang="en-US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8051" y="5235778"/>
            <a:ext cx="11389535" cy="1622222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zh-TW" altLang="en-US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秀林國小 </a:t>
            </a:r>
            <a:endParaRPr lang="en-US" altLang="zh-TW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  <a:p>
            <a:pPr rtl="0"/>
            <a:r>
              <a:rPr lang="en-US" altLang="zh-TW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Show Lin Elementary School</a:t>
            </a:r>
          </a:p>
          <a:p>
            <a:pPr rtl="0"/>
            <a:endParaRPr lang="zh-TW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23BB401-EE11-4AB3-BAA8-DA3814D90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963">
            <a:off x="2963716" y="395431"/>
            <a:ext cx="4410071" cy="609304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750F32B-6E08-4EA0-A5A7-6BBE030D0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60" y="197083"/>
            <a:ext cx="4653393" cy="6349490"/>
          </a:xfrm>
          <a:prstGeom prst="rect">
            <a:avLst/>
          </a:prstGeom>
        </p:spPr>
      </p:pic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閱讀心得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10" name="標題 2">
            <a:extLst>
              <a:ext uri="{FF2B5EF4-FFF2-40B4-BE49-F238E27FC236}">
                <a16:creationId xmlns:a16="http://schemas.microsoft.com/office/drawing/2014/main" id="{EC9A1682-A4FA-4F3F-B7B5-014C0C85D882}"/>
              </a:ext>
            </a:extLst>
          </p:cNvPr>
          <p:cNvSpPr txBox="1">
            <a:spLocks/>
          </p:cNvSpPr>
          <p:nvPr/>
        </p:nvSpPr>
        <p:spPr>
          <a:xfrm>
            <a:off x="1737808" y="2918352"/>
            <a:ext cx="5391861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低年級 抽獎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11" name="標題 2">
            <a:extLst>
              <a:ext uri="{FF2B5EF4-FFF2-40B4-BE49-F238E27FC236}">
                <a16:creationId xmlns:a16="http://schemas.microsoft.com/office/drawing/2014/main" id="{7B339A1F-BEF6-4B39-B403-253A744AD01E}"/>
              </a:ext>
            </a:extLst>
          </p:cNvPr>
          <p:cNvSpPr txBox="1">
            <a:spLocks/>
          </p:cNvSpPr>
          <p:nvPr/>
        </p:nvSpPr>
        <p:spPr>
          <a:xfrm>
            <a:off x="1628242" y="5830761"/>
            <a:ext cx="9818087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中高年級 一篇心得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點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821886" cy="1657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也可以到會議室拿國語日報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44" y="1355271"/>
            <a:ext cx="4266363" cy="53231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4" y="1657941"/>
            <a:ext cx="4915411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821886" cy="1657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也可以到會議室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拿人間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5122" name="Picture 2" descr="人間福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3"/>
          <a:stretch/>
        </p:blipFill>
        <p:spPr bwMode="auto">
          <a:xfrm>
            <a:off x="441433" y="1284834"/>
            <a:ext cx="5055477" cy="533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4"/>
          <a:stretch/>
        </p:blipFill>
        <p:spPr>
          <a:xfrm>
            <a:off x="6348247" y="1284834"/>
            <a:ext cx="4737912" cy="53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日報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學習單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23D868D-49FE-4799-B14E-BC7639C88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21" y="1403530"/>
            <a:ext cx="7156485" cy="4964139"/>
          </a:xfrm>
          <a:prstGeom prst="rect">
            <a:avLst/>
          </a:prstGeom>
        </p:spPr>
      </p:pic>
      <p:sp>
        <p:nvSpPr>
          <p:cNvPr id="5" name="標題 2">
            <a:extLst>
              <a:ext uri="{FF2B5EF4-FFF2-40B4-BE49-F238E27FC236}">
                <a16:creationId xmlns:a16="http://schemas.microsoft.com/office/drawing/2014/main" id="{FF09CD9B-05CE-424A-A664-981D8F5B9C3A}"/>
              </a:ext>
            </a:extLst>
          </p:cNvPr>
          <p:cNvSpPr txBox="1">
            <a:spLocks/>
          </p:cNvSpPr>
          <p:nvPr/>
        </p:nvSpPr>
        <p:spPr>
          <a:xfrm>
            <a:off x="4010082" y="3987992"/>
            <a:ext cx="7436245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中高年級 一張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點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552497" y="3121574"/>
            <a:ext cx="3468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10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6668" y="388884"/>
            <a:ext cx="11811897" cy="4355238"/>
          </a:xfrm>
        </p:spPr>
        <p:txBody>
          <a:bodyPr rtlCol="0">
            <a:noAutofit/>
          </a:bodyPr>
          <a:lstStyle/>
          <a:p>
            <a:pPr algn="ctr"/>
            <a:r>
              <a:rPr lang="en-US" altLang="zh-TW" sz="10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Thank you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(</a:t>
            </a: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北美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)</a:t>
            </a:r>
            <a:b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en-US" altLang="zh-TW" sz="10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Gracias</a:t>
            </a:r>
            <a:r>
              <a:rPr lang="en-US" altLang="zh-TW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(</a:t>
            </a: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拉丁美洲</a:t>
            </a:r>
            <a:r>
              <a:rPr lang="en-US" altLang="zh-TW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)</a:t>
            </a:r>
            <a:br>
              <a:rPr lang="en-US" altLang="zh-TW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en-US" altLang="ko-KR" sz="10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Merci</a:t>
            </a:r>
            <a:r>
              <a:rPr lang="en-US" altLang="zh-TW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(</a:t>
            </a:r>
            <a:r>
              <a:rPr lang="zh-TW" alt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加拿大魁北克</a:t>
            </a:r>
            <a:r>
              <a:rPr lang="en-US" altLang="zh-TW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)</a:t>
            </a:r>
            <a:endParaRPr lang="zh-TW" altLang="en-US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內容預留位置 14" descr="顯示 5 個升冪步驟的階梯狀流程圖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029270"/>
              </p:ext>
            </p:extLst>
          </p:nvPr>
        </p:nvGraphicFramePr>
        <p:xfrm>
          <a:off x="-1" y="1"/>
          <a:ext cx="12192000" cy="547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152399" y="304800"/>
            <a:ext cx="4989444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閱讀五大洲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A0E749A-C3A9-4A26-9A97-86D929B2DE07}"/>
              </a:ext>
            </a:extLst>
          </p:cNvPr>
          <p:cNvSpPr/>
          <p:nvPr/>
        </p:nvSpPr>
        <p:spPr>
          <a:xfrm>
            <a:off x="2767526" y="4715274"/>
            <a:ext cx="8825384" cy="16035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圖書</a:t>
            </a:r>
            <a:r>
              <a:rPr lang="en-US" altLang="zh-TW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國語日報</a:t>
            </a:r>
            <a:r>
              <a:rPr lang="en-US" altLang="zh-TW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人間福報</a:t>
            </a:r>
            <a:endParaRPr lang="zh-TW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34AF9568-EAB7-49C8-BDB3-F1F274375F22}"/>
              </a:ext>
            </a:extLst>
          </p:cNvPr>
          <p:cNvSpPr txBox="1">
            <a:spLocks/>
          </p:cNvSpPr>
          <p:nvPr/>
        </p:nvSpPr>
        <p:spPr>
          <a:xfrm>
            <a:off x="9166949" y="2073650"/>
            <a:ext cx="3025051" cy="1575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America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6"/>
          <a:stretch/>
        </p:blipFill>
        <p:spPr>
          <a:xfrm>
            <a:off x="0" y="-1"/>
            <a:ext cx="12192001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328" y="665118"/>
            <a:ext cx="1715472" cy="3861190"/>
          </a:xfrm>
          <a:prstGeom prst="rect">
            <a:avLst/>
          </a:prstGeom>
        </p:spPr>
      </p:pic>
      <p:sp>
        <p:nvSpPr>
          <p:cNvPr id="5" name="標題 2">
            <a:extLst>
              <a:ext uri="{FF2B5EF4-FFF2-40B4-BE49-F238E27FC236}">
                <a16:creationId xmlns:a16="http://schemas.microsoft.com/office/drawing/2014/main" id="{67791709-1F09-49D4-B3FC-2AFB966C1E3F}"/>
              </a:ext>
            </a:extLst>
          </p:cNvPr>
          <p:cNvSpPr txBox="1">
            <a:spLocks/>
          </p:cNvSpPr>
          <p:nvPr/>
        </p:nvSpPr>
        <p:spPr>
          <a:xfrm>
            <a:off x="930601" y="2360786"/>
            <a:ext cx="2861330" cy="18325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America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"/>
          <a:stretch/>
        </p:blipFill>
        <p:spPr>
          <a:xfrm>
            <a:off x="0" y="0"/>
            <a:ext cx="12192000" cy="68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4135"/>
            <a:ext cx="12014200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5400" b="1" u="sng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北美洲</a:t>
            </a:r>
            <a:r>
              <a:rPr lang="zh-TW" altLang="en-US" sz="54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包含</a:t>
            </a:r>
            <a:endParaRPr lang="en-US" altLang="zh-TW" sz="5400" b="1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endParaRPr lang="en-US" altLang="zh-TW" sz="24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en-US" altLang="zh-TW" sz="36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美國  加拿大  墨西哥 </a:t>
            </a:r>
            <a:endParaRPr lang="en-US" altLang="zh-TW" sz="36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安</a:t>
            </a:r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地卡及巴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布</a:t>
            </a:r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	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巴哈馬 </a:t>
            </a:r>
            <a:endParaRPr lang="en-US" altLang="zh-TW" sz="36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巴貝多 貝</a:t>
            </a:r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里斯	</a:t>
            </a:r>
            <a:endParaRPr lang="en-US" altLang="zh-TW" sz="36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哥斯大黎加</a:t>
            </a:r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古巴</a:t>
            </a:r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	</a:t>
            </a:r>
            <a:endParaRPr lang="en-US" altLang="zh-TW" sz="36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多</a:t>
            </a:r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米尼克多明尼加 薩爾瓦多	</a:t>
            </a:r>
            <a:endParaRPr lang="en-US" altLang="zh-TW" sz="36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en-US" altLang="zh-TW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格瑞那達 瓜地馬拉 海地 宏都拉斯 </a:t>
            </a:r>
            <a:endParaRPr lang="en-US" altLang="zh-TW" sz="36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en-US" altLang="zh-TW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牙買加 尼加拉瓜</a:t>
            </a:r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	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巴拿馬 千里達</a:t>
            </a:r>
            <a:endParaRPr lang="en-US" altLang="zh-TW" sz="36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en-US" altLang="zh-TW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聖</a:t>
            </a:r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克里斯多福及尼維斯	聖露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西亞</a:t>
            </a:r>
            <a:endParaRPr lang="en-US" altLang="zh-TW" sz="36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en-US" altLang="zh-TW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聖</a:t>
            </a:r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文森及格瑞那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丁 托</a:t>
            </a:r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巴哥</a:t>
            </a:r>
          </a:p>
          <a:p>
            <a:pPr algn="just"/>
            <a:endParaRPr lang="en-US" altLang="zh-TW" sz="36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</a:p>
        </p:txBody>
      </p:sp>
      <p:sp>
        <p:nvSpPr>
          <p:cNvPr id="7" name="矩形 6"/>
          <p:cNvSpPr/>
          <p:nvPr/>
        </p:nvSpPr>
        <p:spPr>
          <a:xfrm>
            <a:off x="990600" y="591383"/>
            <a:ext cx="9410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	</a:t>
            </a:r>
          </a:p>
          <a:p>
            <a:r>
              <a:rPr lang="zh-TW" altLang="en-US" dirty="0"/>
              <a:t>	</a:t>
            </a:r>
          </a:p>
          <a:p>
            <a:r>
              <a:rPr lang="zh-TW" altLang="en-US" dirty="0"/>
              <a:t>		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r="18512" b="54592"/>
          <a:stretch/>
        </p:blipFill>
        <p:spPr>
          <a:xfrm>
            <a:off x="6840920" y="224134"/>
            <a:ext cx="5109551" cy="337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4135"/>
            <a:ext cx="12014200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5400" b="1" u="sng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北美洲的各國</a:t>
            </a:r>
            <a:r>
              <a:rPr lang="zh-TW" altLang="en-US" sz="5400" b="1" u="sng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屬地</a:t>
            </a:r>
            <a:endParaRPr lang="en-US" altLang="zh-TW" sz="5400" b="1" u="sng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2800" b="1" u="sng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美國</a:t>
            </a:r>
            <a:r>
              <a:rPr lang="zh-TW" altLang="en-US" sz="2800" b="1" u="sng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屬地 </a:t>
            </a:r>
            <a:r>
              <a:rPr lang="zh-TW" altLang="en-US" sz="2800" b="1" dirty="0" smtClean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納</a:t>
            </a:r>
            <a:r>
              <a:rPr lang="zh-TW" altLang="en-US" sz="28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弗沙</a:t>
            </a:r>
            <a:r>
              <a:rPr lang="zh-TW" altLang="en-US" sz="2800" b="1" dirty="0" smtClean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島  美</a:t>
            </a:r>
            <a:r>
              <a:rPr lang="zh-TW" altLang="en-US" sz="28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屬維京群島	</a:t>
            </a:r>
            <a:r>
              <a:rPr lang="zh-TW" altLang="en-US" sz="2800" b="1" dirty="0" smtClean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波多黎各</a:t>
            </a:r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	</a:t>
            </a:r>
            <a:endParaRPr lang="en-US" altLang="zh-TW" sz="36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endParaRPr lang="en-US" altLang="zh-TW" sz="2800" b="1" dirty="0" smtClean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2800" b="1" u="sng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英國屬地 </a:t>
            </a:r>
            <a:r>
              <a:rPr lang="zh-TW" altLang="en-US" sz="2800" b="1" dirty="0" smtClean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安</a:t>
            </a:r>
            <a:r>
              <a:rPr lang="zh-TW" altLang="en-US" sz="28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圭拉	百慕達	</a:t>
            </a:r>
            <a:r>
              <a:rPr lang="zh-TW" altLang="en-US" sz="2800" b="1" dirty="0" smtClean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英</a:t>
            </a:r>
            <a:r>
              <a:rPr lang="zh-TW" altLang="en-US" sz="28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屬維京群島 </a:t>
            </a:r>
            <a:endParaRPr lang="en-US" altLang="zh-TW" sz="2800" b="1" dirty="0" smtClean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28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2800" b="1" dirty="0" smtClean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       </a:t>
            </a:r>
            <a:endParaRPr lang="en-US" altLang="zh-TW" sz="2800" b="1" dirty="0" smtClean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28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2800" b="1" dirty="0" smtClean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       開</a:t>
            </a:r>
            <a:r>
              <a:rPr lang="zh-TW" altLang="en-US" sz="28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曼群島蒙哲臘	 特克斯與凱科斯</a:t>
            </a:r>
            <a:r>
              <a:rPr lang="zh-TW" altLang="en-US" sz="2800" b="1" dirty="0" smtClean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群島</a:t>
            </a:r>
            <a:endParaRPr lang="zh-TW" altLang="en-US" sz="2800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endParaRPr lang="en-US" altLang="zh-TW" sz="2800" b="1" dirty="0" smtClean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2800" b="1" u="sng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法國</a:t>
            </a:r>
            <a:r>
              <a:rPr lang="zh-TW" altLang="en-US" sz="2800" b="1" u="sng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屬地 </a:t>
            </a:r>
            <a:r>
              <a:rPr lang="zh-TW" altLang="en-US" sz="28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馬丁尼</a:t>
            </a:r>
            <a:r>
              <a:rPr lang="zh-TW" altLang="en-US" sz="2800" b="1" dirty="0" smtClean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克   聖</a:t>
            </a:r>
            <a:r>
              <a:rPr lang="zh-TW" altLang="en-US" sz="28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皮埃與密克隆</a:t>
            </a:r>
            <a:r>
              <a:rPr lang="zh-TW" altLang="en-US" sz="2800" b="1" dirty="0" smtClean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群島 </a:t>
            </a:r>
            <a:endParaRPr lang="en-US" altLang="zh-TW" sz="2800" b="1" dirty="0" smtClean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28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2800" b="1" dirty="0" smtClean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endParaRPr lang="en-US" altLang="zh-TW" sz="2800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2800" b="1" dirty="0" smtClean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        瓜</a:t>
            </a:r>
            <a:r>
              <a:rPr lang="zh-TW" altLang="en-US" sz="28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地洛普	</a:t>
            </a:r>
          </a:p>
          <a:p>
            <a:pPr algn="just"/>
            <a:endParaRPr lang="en-US" altLang="zh-TW" sz="2800" b="1" dirty="0" smtClean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2800" b="1" u="sng" dirty="0" smtClean="0">
                <a:solidFill>
                  <a:srgbClr val="00B05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荷蘭屬地</a:t>
            </a:r>
            <a:r>
              <a:rPr lang="zh-TW" altLang="en-US" sz="2800" b="1" u="sng" dirty="0">
                <a:solidFill>
                  <a:srgbClr val="00B05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2800" b="1" dirty="0" smtClean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阿</a:t>
            </a:r>
            <a:r>
              <a:rPr lang="zh-TW" altLang="en-US" sz="28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魯巴	古拉索	</a:t>
            </a:r>
            <a:r>
              <a:rPr lang="zh-TW" altLang="en-US" sz="2800" b="1" dirty="0" smtClean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荷</a:t>
            </a:r>
            <a:r>
              <a:rPr lang="zh-TW" altLang="en-US" sz="28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屬聖馬丁	</a:t>
            </a:r>
          </a:p>
          <a:p>
            <a:pPr algn="just"/>
            <a:endParaRPr lang="en-US" altLang="zh-TW" sz="2800" b="1" dirty="0" smtClean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2800" b="1" u="sng" dirty="0" smtClean="0">
                <a:solidFill>
                  <a:schemeClr val="accent3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丹麥屬地</a:t>
            </a:r>
            <a:r>
              <a:rPr lang="zh-TW" altLang="en-US" sz="2800" b="1" u="sng" dirty="0">
                <a:solidFill>
                  <a:schemeClr val="accent3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2800" b="1" dirty="0" smtClean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格陵蘭</a:t>
            </a:r>
            <a:r>
              <a:rPr lang="zh-TW" altLang="en-US" sz="28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	</a:t>
            </a:r>
          </a:p>
          <a:p>
            <a:pPr algn="just"/>
            <a:endParaRPr lang="en-US" altLang="zh-TW" sz="36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</a:p>
        </p:txBody>
      </p:sp>
      <p:sp>
        <p:nvSpPr>
          <p:cNvPr id="7" name="矩形 6"/>
          <p:cNvSpPr/>
          <p:nvPr/>
        </p:nvSpPr>
        <p:spPr>
          <a:xfrm>
            <a:off x="990600" y="591383"/>
            <a:ext cx="9410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	</a:t>
            </a:r>
          </a:p>
          <a:p>
            <a:r>
              <a:rPr lang="zh-TW" altLang="en-US" dirty="0"/>
              <a:t>	</a:t>
            </a:r>
          </a:p>
          <a:p>
            <a:r>
              <a:rPr lang="zh-TW" alt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2584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2810"/>
            <a:ext cx="654794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54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中美洲</a:t>
            </a:r>
            <a:endParaRPr lang="en-US" altLang="zh-TW" sz="5400" b="1" dirty="0" smtClean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伯利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茲</a:t>
            </a:r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endParaRPr lang="en-US" altLang="zh-TW" sz="36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哥斯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大</a:t>
            </a:r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黎加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</a:t>
            </a:r>
            <a:endParaRPr lang="en-US" altLang="zh-TW" sz="36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薩爾</a:t>
            </a:r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瓦多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endParaRPr lang="en-US" altLang="zh-TW" sz="36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瓜</a:t>
            </a:r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地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馬</a:t>
            </a:r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拉</a:t>
            </a:r>
            <a:endParaRPr lang="en-US" altLang="zh-CN" sz="36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宏</a:t>
            </a:r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都拉斯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endParaRPr lang="en-US" altLang="zh-TW" sz="36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尼加拉瓜</a:t>
            </a:r>
            <a:endParaRPr lang="en-US" altLang="zh-CN" sz="36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TW" altLang="en-US" sz="36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巴拿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馬</a:t>
            </a:r>
            <a:endParaRPr lang="zh-TW" altLang="en-US" sz="88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4202" r="4173" b="56654"/>
          <a:stretch/>
        </p:blipFill>
        <p:spPr>
          <a:xfrm>
            <a:off x="6337301" y="578069"/>
            <a:ext cx="5676899" cy="4750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52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2810"/>
            <a:ext cx="633730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54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南</a:t>
            </a:r>
            <a:r>
              <a:rPr lang="zh-TW" altLang="en-US" sz="54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美洲</a:t>
            </a:r>
            <a:endParaRPr lang="en-US" altLang="zh-TW" sz="5400" b="1" dirty="0" smtClean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阿根廷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</a:t>
            </a:r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玻利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維亞</a:t>
            </a:r>
            <a:endParaRPr lang="en-US" altLang="zh-TW" sz="36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巴西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智利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哥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倫</a:t>
            </a:r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比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亞</a:t>
            </a:r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厄瓜多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爾 </a:t>
            </a:r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圭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亞</a:t>
            </a:r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那</a:t>
            </a:r>
            <a:endParaRPr lang="en-US" altLang="zh-CN" sz="36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巴拉圭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秘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魯 蘇</a:t>
            </a:r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里南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烏</a:t>
            </a:r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拉圭、委</a:t>
            </a:r>
            <a:r>
              <a:rPr lang="zh-TW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內</a:t>
            </a:r>
            <a:r>
              <a:rPr lang="zh-CN" altLang="en-US" sz="36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瑞拉</a:t>
            </a:r>
            <a:endParaRPr lang="en-US" altLang="zh-CN" sz="36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endParaRPr lang="en-US" altLang="zh-CN" sz="3600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CN" altLang="en-US" sz="3600" b="1" dirty="0" smtClean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尚</a:t>
            </a:r>
            <a:r>
              <a:rPr lang="zh-TW" altLang="en-US" sz="3600" b="1" dirty="0" smtClean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未獨</a:t>
            </a:r>
            <a:r>
              <a:rPr lang="zh-CN" altLang="en-US" sz="3600" b="1" dirty="0" smtClean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立的</a:t>
            </a:r>
            <a:r>
              <a:rPr lang="zh-TW" altLang="en-US" sz="3600" b="1" dirty="0" smtClean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國家</a:t>
            </a:r>
            <a:endParaRPr lang="en-US" altLang="zh-CN" sz="3600" b="1" dirty="0" smtClean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just"/>
            <a:r>
              <a:rPr lang="zh-CN" altLang="en-US" sz="36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法</a:t>
            </a:r>
            <a:r>
              <a:rPr lang="zh-TW" altLang="en-US" sz="36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屬</a:t>
            </a:r>
            <a:r>
              <a:rPr lang="zh-CN" altLang="en-US" sz="36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圭</a:t>
            </a:r>
            <a:r>
              <a:rPr lang="zh-TW" altLang="en-US" sz="36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亞</a:t>
            </a:r>
            <a:r>
              <a:rPr lang="zh-CN" altLang="en-US" sz="36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那</a:t>
            </a:r>
            <a:endParaRPr lang="zh-TW" altLang="en-US" sz="8800" b="1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4202" r="4173" b="3623"/>
          <a:stretch/>
        </p:blipFill>
        <p:spPr>
          <a:xfrm>
            <a:off x="6337301" y="74448"/>
            <a:ext cx="5676899" cy="655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78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圖書可以在學校圖書館尋找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634" y="1307640"/>
            <a:ext cx="3850612" cy="5402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1307639"/>
            <a:ext cx="4023360" cy="536447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" y="1798133"/>
            <a:ext cx="3762375" cy="477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808</TotalTime>
  <Words>172</Words>
  <Application>Microsoft Office PowerPoint</Application>
  <PresentationFormat>寬螢幕</PresentationFormat>
  <Paragraphs>74</Paragraphs>
  <Slides>14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Salesforce Sans</vt:lpstr>
      <vt:lpstr>文鼎標楷注音</vt:lpstr>
      <vt:lpstr>微軟正黑體</vt:lpstr>
      <vt:lpstr>Aharoni</vt:lpstr>
      <vt:lpstr>Euphemia</vt:lpstr>
      <vt:lpstr>Palatino Linotype</vt:lpstr>
      <vt:lpstr>Wingdings</vt:lpstr>
      <vt:lpstr>兒童遊樂 16X9</vt:lpstr>
      <vt:lpstr>閱讀知天下 4 Read to know the World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 you(北美) Gracias(拉丁美洲) Merci(加拿大魁北克)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閱讀推動經驗分享</dc:title>
  <dc:creator>5A88</dc:creator>
  <cp:lastModifiedBy>PCuser</cp:lastModifiedBy>
  <cp:revision>86</cp:revision>
  <dcterms:created xsi:type="dcterms:W3CDTF">2021-03-03T00:33:48Z</dcterms:created>
  <dcterms:modified xsi:type="dcterms:W3CDTF">2021-04-01T10:04:51Z</dcterms:modified>
</cp:coreProperties>
</file>