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5EC02-0DA5-400E-A4E5-6F31081A572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1AD03-BAAD-481A-812D-F799866B4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2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5EC02-0DA5-400E-A4E5-6F31081A572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1AD03-BAAD-481A-812D-F799866B4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68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5EC02-0DA5-400E-A4E5-6F31081A572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1AD03-BAAD-481A-812D-F799866B4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49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5EC02-0DA5-400E-A4E5-6F31081A572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1AD03-BAAD-481A-812D-F799866B4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878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5EC02-0DA5-400E-A4E5-6F31081A572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1AD03-BAAD-481A-812D-F799866B4F6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4208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5EC02-0DA5-400E-A4E5-6F31081A572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1AD03-BAAD-481A-812D-F799866B4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946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5EC02-0DA5-400E-A4E5-6F31081A572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1AD03-BAAD-481A-812D-F799866B4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21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5EC02-0DA5-400E-A4E5-6F31081A572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1AD03-BAAD-481A-812D-F799866B4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560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5EC02-0DA5-400E-A4E5-6F31081A572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1AD03-BAAD-481A-812D-F799866B4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90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5EC02-0DA5-400E-A4E5-6F31081A572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1AD03-BAAD-481A-812D-F799866B4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259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5EC02-0DA5-400E-A4E5-6F31081A572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1AD03-BAAD-481A-812D-F799866B4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312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5EC02-0DA5-400E-A4E5-6F31081A572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1AD03-BAAD-481A-812D-F799866B4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29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5EC02-0DA5-400E-A4E5-6F31081A572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1AD03-BAAD-481A-812D-F799866B4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445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5EC02-0DA5-400E-A4E5-6F31081A572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1AD03-BAAD-481A-812D-F799866B4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97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5EC02-0DA5-400E-A4E5-6F31081A572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1AD03-BAAD-481A-812D-F799866B4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90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5EC02-0DA5-400E-A4E5-6F31081A572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1AD03-BAAD-481A-812D-F799866B4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770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5EC02-0DA5-400E-A4E5-6F31081A572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1AD03-BAAD-481A-812D-F799866B4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434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5EC02-0DA5-400E-A4E5-6F31081A572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1AD03-BAAD-481A-812D-F799866B4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53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385EC02-0DA5-400E-A4E5-6F31081A572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1AD03-BAAD-481A-812D-F799866B4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126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78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NqO6UrI1si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</p:cNvPr>
          <p:cNvSpPr/>
          <p:nvPr/>
        </p:nvSpPr>
        <p:spPr>
          <a:xfrm>
            <a:off x="3229670" y="4011589"/>
            <a:ext cx="5732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https://www.youtube.com/watch?v=NqO6UrI1sig</a:t>
            </a:r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 rotWithShape="1">
          <a:blip r:embed="rId3"/>
          <a:srcRect l="16478" t="25256" r="16479" b="15124"/>
          <a:stretch/>
        </p:blipFill>
        <p:spPr>
          <a:xfrm>
            <a:off x="3922982" y="1072056"/>
            <a:ext cx="4060495" cy="2837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文字方塊 1"/>
          <p:cNvSpPr txBox="1"/>
          <p:nvPr/>
        </p:nvSpPr>
        <p:spPr>
          <a:xfrm>
            <a:off x="3090041" y="4550979"/>
            <a:ext cx="58722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探「</a:t>
            </a:r>
            <a:r>
              <a:rPr lang="zh-TW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索</a:t>
            </a:r>
            <a:r>
              <a:rPr lang="zh-TW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」職業</a:t>
            </a:r>
            <a:endParaRPr lang="en-US" altLang="zh-TW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4914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432" y="720115"/>
            <a:ext cx="8632022" cy="575457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9175454" y="1825152"/>
            <a:ext cx="2324559" cy="89236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e</a:t>
            </a:r>
            <a:r>
              <a:rPr lang="en-US" sz="3200" b="1" dirty="0" smtClean="0"/>
              <a:t>asel</a:t>
            </a:r>
          </a:p>
          <a:p>
            <a:pPr algn="ctr"/>
            <a:r>
              <a:rPr lang="ja-JP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畫架</a:t>
            </a:r>
            <a:endParaRPr 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135117" y="3824807"/>
            <a:ext cx="1853651" cy="922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</a:t>
            </a:r>
            <a:r>
              <a:rPr lang="en-US" sz="3200" b="1" dirty="0" smtClean="0"/>
              <a:t>eret</a:t>
            </a:r>
          </a:p>
          <a:p>
            <a:pPr algn="ctr"/>
            <a:r>
              <a:rPr lang="ja-JP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貝</a:t>
            </a:r>
            <a:r>
              <a:rPr lang="ja-JP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雷帽</a:t>
            </a:r>
            <a:endParaRPr 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749901" y="904803"/>
            <a:ext cx="2722108" cy="9203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</a:t>
            </a:r>
            <a:r>
              <a:rPr lang="en-US" sz="3200" b="1" dirty="0" smtClean="0"/>
              <a:t>anvas</a:t>
            </a:r>
          </a:p>
          <a:p>
            <a:pPr algn="ctr"/>
            <a:r>
              <a:rPr lang="ja-JP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帆</a:t>
            </a:r>
            <a:r>
              <a:rPr lang="ja-JP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布</a:t>
            </a:r>
            <a:endParaRPr 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680364" y="2215917"/>
            <a:ext cx="3495090" cy="55418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309092" y="4276436"/>
            <a:ext cx="267854" cy="1130049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1017598" y="5406485"/>
            <a:ext cx="2850842" cy="89236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</a:t>
            </a:r>
            <a:r>
              <a:rPr lang="en-US" sz="3200" b="1" dirty="0" smtClean="0"/>
              <a:t>mock</a:t>
            </a:r>
          </a:p>
          <a:p>
            <a:pPr algn="ctr"/>
            <a:r>
              <a:rPr lang="ja-JP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罩衫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；工作服</a:t>
            </a:r>
            <a:endParaRPr 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3680693" y="2935990"/>
            <a:ext cx="198580" cy="888818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851322" y="1735862"/>
            <a:ext cx="371827" cy="1126538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9175454" y="3315855"/>
            <a:ext cx="2324559" cy="8974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3200" b="1" dirty="0"/>
              <a:t>h</a:t>
            </a:r>
            <a:r>
              <a:rPr lang="en-US" altLang="ja-JP" sz="3200" b="1" dirty="0" smtClean="0"/>
              <a:t>ue</a:t>
            </a:r>
          </a:p>
          <a:p>
            <a:pPr algn="ctr"/>
            <a:r>
              <a:rPr lang="ja-JP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色</a:t>
            </a:r>
            <a:r>
              <a:rPr lang="ja-JP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</a:t>
            </a:r>
            <a:endParaRPr 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7984837" y="3599126"/>
            <a:ext cx="1110365" cy="336021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Shade, Tint, and Tone: What Is the Difference Between These Color Terms? -  Color Meaning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019" y="4294628"/>
            <a:ext cx="3522325" cy="24491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83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6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56" y="1255757"/>
            <a:ext cx="9786537" cy="524664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253673" y="166256"/>
            <a:ext cx="6585527" cy="868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Who is he?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7" name="Rounded Rectangle 10"/>
          <p:cNvSpPr/>
          <p:nvPr/>
        </p:nvSpPr>
        <p:spPr>
          <a:xfrm>
            <a:off x="6474371" y="5910407"/>
            <a:ext cx="4498429" cy="6655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H</a:t>
            </a:r>
            <a:r>
              <a:rPr lang="en-US" sz="4000" dirty="0" smtClean="0">
                <a:latin typeface="Comic Sans MS" panose="030F0702030302020204" pitchFamily="66" charset="0"/>
              </a:rPr>
              <a:t>e is an artist.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https://alexanderart.com/wp-content/uploads/2017/04/Artist-with-a-Beret-at-a-Canva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8" b="2141"/>
          <a:stretch/>
        </p:blipFill>
        <p:spPr bwMode="auto">
          <a:xfrm>
            <a:off x="7252138" y="3334067"/>
            <a:ext cx="3626069" cy="25027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3319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74" y="581891"/>
            <a:ext cx="8477326" cy="540718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9147745" y="942109"/>
            <a:ext cx="2324559" cy="8959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ja-JP" sz="3200" b="1" dirty="0" smtClean="0"/>
          </a:p>
          <a:p>
            <a:pPr algn="ctr"/>
            <a:r>
              <a:rPr lang="en-US" altLang="ja-JP" sz="3200" b="1" dirty="0"/>
              <a:t>g</a:t>
            </a:r>
            <a:r>
              <a:rPr lang="en-US" altLang="ja-JP" sz="3200" b="1" dirty="0" smtClean="0"/>
              <a:t>love</a:t>
            </a:r>
          </a:p>
          <a:p>
            <a:pPr algn="ctr"/>
            <a:r>
              <a:rPr lang="ja-JP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手套</a:t>
            </a:r>
            <a:endParaRPr lang="en-US" altLang="ja-JP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sz="3200" b="1" dirty="0" smtClean="0"/>
          </a:p>
        </p:txBody>
      </p:sp>
      <p:sp>
        <p:nvSpPr>
          <p:cNvPr id="6" name="Rounded Rectangle 5"/>
          <p:cNvSpPr/>
          <p:nvPr/>
        </p:nvSpPr>
        <p:spPr>
          <a:xfrm>
            <a:off x="9392508" y="2393117"/>
            <a:ext cx="2324559" cy="10428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o</a:t>
            </a:r>
            <a:r>
              <a:rPr lang="en-US" sz="3200" b="1" dirty="0" smtClean="0"/>
              <a:t>verall</a:t>
            </a:r>
          </a:p>
          <a:p>
            <a:pPr algn="ctr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連身</a:t>
            </a:r>
            <a:r>
              <a:rPr lang="ja-JP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工作服</a:t>
            </a:r>
            <a:endParaRPr lang="en-US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525695" y="3723224"/>
            <a:ext cx="2324559" cy="141219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3200" b="1" dirty="0"/>
              <a:t>s</a:t>
            </a:r>
            <a:r>
              <a:rPr lang="en-US" altLang="ja-JP" sz="3200" b="1" dirty="0" smtClean="0"/>
              <a:t>afety glasses</a:t>
            </a:r>
          </a:p>
          <a:p>
            <a:pPr algn="ctr"/>
            <a:r>
              <a:rPr lang="ja-JP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護目鏡</a:t>
            </a:r>
            <a:endParaRPr 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646508" y="5422715"/>
            <a:ext cx="2324559" cy="10150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</a:t>
            </a:r>
            <a:r>
              <a:rPr lang="en-US" sz="3200" b="1" dirty="0" smtClean="0"/>
              <a:t>aw</a:t>
            </a:r>
          </a:p>
          <a:p>
            <a:pPr algn="ctr"/>
            <a:r>
              <a:rPr lang="ja-JP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鋸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子</a:t>
            </a:r>
            <a:endParaRPr lang="en-US" altLang="ja-JP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6483927" y="1502979"/>
            <a:ext cx="2660073" cy="455131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888251" y="324433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鋸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762944" y="2513190"/>
            <a:ext cx="5629564" cy="544241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7535917" y="4109545"/>
            <a:ext cx="1989778" cy="578070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8174182" y="5578764"/>
            <a:ext cx="1472326" cy="222946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23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219" y="1034474"/>
            <a:ext cx="9175471" cy="571193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253673" y="166256"/>
            <a:ext cx="6585527" cy="868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Who is she?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6" name="Rounded Rectangle 10"/>
          <p:cNvSpPr/>
          <p:nvPr/>
        </p:nvSpPr>
        <p:spPr>
          <a:xfrm>
            <a:off x="1376854" y="5815815"/>
            <a:ext cx="5113761" cy="6655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4000" dirty="0" smtClean="0">
                <a:latin typeface="Comic Sans MS" panose="030F0702030302020204" pitchFamily="66" charset="0"/>
              </a:rPr>
              <a:t>Sh</a:t>
            </a:r>
            <a:r>
              <a:rPr lang="en-US" sz="4000" dirty="0" smtClean="0">
                <a:latin typeface="Comic Sans MS" panose="030F0702030302020204" pitchFamily="66" charset="0"/>
              </a:rPr>
              <a:t>e is a carpenter.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 descr="https://www.nj.com/resizer/409Xx92tbn63vR-SDZtKLY4HLJA=/1280x0/smart/advancelocal-adapter-image-uploads.s3.amazonaws.com/image.nj.com/home/njo-media/width2048/img/centraljersey_impact/photo/photo---brittany-using-her-carpentry-tooljpg-fae9f0b3396abdb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246" y="4012747"/>
            <a:ext cx="3644887" cy="27336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3209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11" y="599971"/>
            <a:ext cx="8767979" cy="5422139"/>
          </a:xfrm>
          <a:prstGeom prst="rect">
            <a:avLst/>
          </a:prstGeom>
        </p:spPr>
      </p:pic>
      <p:sp>
        <p:nvSpPr>
          <p:cNvPr id="3" name="Rounded Rectangle 4"/>
          <p:cNvSpPr/>
          <p:nvPr/>
        </p:nvSpPr>
        <p:spPr>
          <a:xfrm>
            <a:off x="4428600" y="5769862"/>
            <a:ext cx="2324559" cy="8959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ja-JP" sz="3200" b="1" dirty="0" smtClean="0"/>
          </a:p>
          <a:p>
            <a:pPr algn="ctr"/>
            <a:r>
              <a:rPr lang="en-US" altLang="ja-JP" sz="3200" b="1" dirty="0" smtClean="0"/>
              <a:t>helmet</a:t>
            </a:r>
          </a:p>
          <a:p>
            <a:pPr algn="ctr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安全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帽</a:t>
            </a:r>
            <a:endParaRPr lang="en-US" altLang="ja-JP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sz="3200" b="1" dirty="0" smtClean="0"/>
          </a:p>
        </p:txBody>
      </p:sp>
      <p:cxnSp>
        <p:nvCxnSpPr>
          <p:cNvPr id="5" name="Straight Arrow Connector 8"/>
          <p:cNvCxnSpPr/>
          <p:nvPr/>
        </p:nvCxnSpPr>
        <p:spPr>
          <a:xfrm flipH="1" flipV="1">
            <a:off x="3804745" y="5178099"/>
            <a:ext cx="798786" cy="591763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4"/>
          <p:cNvSpPr/>
          <p:nvPr/>
        </p:nvSpPr>
        <p:spPr>
          <a:xfrm>
            <a:off x="986462" y="152007"/>
            <a:ext cx="3081041" cy="8959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ja-JP" sz="3200" b="1" dirty="0" smtClean="0"/>
          </a:p>
          <a:p>
            <a:pPr algn="ctr"/>
            <a:r>
              <a:rPr lang="en-US" altLang="ja-JP" sz="3200" b="1" dirty="0" smtClean="0"/>
              <a:t>suspenders</a:t>
            </a:r>
          </a:p>
          <a:p>
            <a:pPr algn="ctr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褲吊帶</a:t>
            </a:r>
            <a:endParaRPr lang="en-US" altLang="ja-JP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sz="3200" b="1" dirty="0" smtClean="0"/>
          </a:p>
        </p:txBody>
      </p:sp>
      <p:cxnSp>
        <p:nvCxnSpPr>
          <p:cNvPr id="8" name="Straight Arrow Connector 8"/>
          <p:cNvCxnSpPr/>
          <p:nvPr/>
        </p:nvCxnSpPr>
        <p:spPr>
          <a:xfrm flipH="1" flipV="1">
            <a:off x="3268717" y="1047935"/>
            <a:ext cx="620111" cy="854437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4"/>
          <p:cNvSpPr/>
          <p:nvPr/>
        </p:nvSpPr>
        <p:spPr>
          <a:xfrm>
            <a:off x="4603531" y="152007"/>
            <a:ext cx="2943493" cy="8959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ja-JP" sz="3200" b="1" dirty="0" smtClean="0"/>
          </a:p>
          <a:p>
            <a:pPr algn="ctr"/>
            <a:r>
              <a:rPr lang="en-US" altLang="ja-JP" sz="3200" b="1" dirty="0"/>
              <a:t>r</a:t>
            </a:r>
            <a:r>
              <a:rPr lang="en-US" altLang="ja-JP" sz="3200" b="1" dirty="0" smtClean="0"/>
              <a:t>escue coat</a:t>
            </a:r>
          </a:p>
          <a:p>
            <a:pPr algn="ctr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救助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衣</a:t>
            </a:r>
            <a:endParaRPr lang="en-US" altLang="ja-JP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sz="3200" b="1" dirty="0" smtClean="0"/>
          </a:p>
        </p:txBody>
      </p:sp>
      <p:cxnSp>
        <p:nvCxnSpPr>
          <p:cNvPr id="11" name="Straight Arrow Connector 8"/>
          <p:cNvCxnSpPr/>
          <p:nvPr/>
        </p:nvCxnSpPr>
        <p:spPr>
          <a:xfrm flipH="1" flipV="1">
            <a:off x="5280823" y="1047934"/>
            <a:ext cx="620111" cy="854437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4"/>
          <p:cNvSpPr/>
          <p:nvPr/>
        </p:nvSpPr>
        <p:spPr>
          <a:xfrm>
            <a:off x="9436467" y="1549960"/>
            <a:ext cx="2324559" cy="8959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ja-JP" sz="3200" b="1" dirty="0" smtClean="0"/>
          </a:p>
          <a:p>
            <a:pPr algn="ctr"/>
            <a:r>
              <a:rPr lang="en-US" altLang="ja-JP" sz="3200" b="1" dirty="0"/>
              <a:t>h</a:t>
            </a:r>
            <a:r>
              <a:rPr lang="en-US" altLang="ja-JP" sz="3200" b="1" dirty="0" smtClean="0"/>
              <a:t>ose</a:t>
            </a:r>
          </a:p>
          <a:p>
            <a:pPr algn="ctr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水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管</a:t>
            </a:r>
            <a:endParaRPr lang="en-US" altLang="ja-JP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sz="3200" b="1" dirty="0" smtClean="0"/>
          </a:p>
        </p:txBody>
      </p:sp>
      <p:cxnSp>
        <p:nvCxnSpPr>
          <p:cNvPr id="14" name="Straight Arrow Connector 8"/>
          <p:cNvCxnSpPr/>
          <p:nvPr/>
        </p:nvCxnSpPr>
        <p:spPr>
          <a:xfrm flipV="1">
            <a:off x="8555421" y="2445887"/>
            <a:ext cx="1059722" cy="447964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37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0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9295" t="16416" r="4914" b="9045"/>
          <a:stretch/>
        </p:blipFill>
        <p:spPr bwMode="auto">
          <a:xfrm>
            <a:off x="775855" y="1422399"/>
            <a:ext cx="7878907" cy="52370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253673" y="166256"/>
            <a:ext cx="6585527" cy="868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Who is she?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6" name="Rounded Rectangle 10"/>
          <p:cNvSpPr/>
          <p:nvPr/>
        </p:nvSpPr>
        <p:spPr>
          <a:xfrm>
            <a:off x="6061443" y="5993854"/>
            <a:ext cx="5391808" cy="6655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4000" dirty="0" smtClean="0">
                <a:latin typeface="Comic Sans MS" panose="030F0702030302020204" pitchFamily="66" charset="0"/>
              </a:rPr>
              <a:t>Sh</a:t>
            </a:r>
            <a:r>
              <a:rPr lang="en-US" sz="4000" dirty="0" smtClean="0">
                <a:latin typeface="Comic Sans MS" panose="030F0702030302020204" pitchFamily="66" charset="0"/>
              </a:rPr>
              <a:t>e is a firefighter.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https://nypost.com/wp-content/uploads/sites/2/2017/10/istock-4856165241.jpg?quality=90&amp;strip=all&amp;w=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248" y="3675959"/>
            <a:ext cx="3476843" cy="23178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7962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11" y="612148"/>
            <a:ext cx="9023926" cy="586509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2789382" y="1283855"/>
            <a:ext cx="905163" cy="1477818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3737611" y="812800"/>
            <a:ext cx="2266025" cy="9605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s</a:t>
            </a:r>
            <a:r>
              <a:rPr lang="en-US" sz="2800" b="1" dirty="0" smtClean="0"/>
              <a:t>pace suit</a:t>
            </a:r>
            <a:r>
              <a:rPr lang="ja-JP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太空服</a:t>
            </a:r>
            <a:endParaRPr lang="en-US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730776" y="5137965"/>
            <a:ext cx="2324559" cy="10252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j</a:t>
            </a:r>
            <a:r>
              <a:rPr lang="en-US" sz="2800" b="1" dirty="0" smtClean="0"/>
              <a:t>et pack</a:t>
            </a:r>
          </a:p>
          <a:p>
            <a:pPr algn="ctr"/>
            <a:r>
              <a:rPr lang="ja-JP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噴氣背包</a:t>
            </a:r>
            <a:endParaRPr lang="en-US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353320" y="3551182"/>
            <a:ext cx="2552354" cy="7943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f</a:t>
            </a:r>
            <a:r>
              <a:rPr lang="en-US" sz="2800" b="1" dirty="0" smtClean="0"/>
              <a:t>light gloves</a:t>
            </a:r>
          </a:p>
          <a:p>
            <a:pPr algn="ctr"/>
            <a:r>
              <a:rPr lang="ja-JP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飛行手套</a:t>
            </a:r>
            <a:endParaRPr lang="en-US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353320" y="2249054"/>
            <a:ext cx="2552354" cy="10252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m</a:t>
            </a:r>
            <a:r>
              <a:rPr lang="en-US" sz="2800" b="1" dirty="0" smtClean="0"/>
              <a:t>oon boots</a:t>
            </a:r>
          </a:p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太空</a:t>
            </a:r>
            <a:r>
              <a:rPr lang="ja-JP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靴</a:t>
            </a:r>
            <a:endParaRPr lang="en-US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8206508" y="2439555"/>
            <a:ext cx="1160665" cy="551872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11" idx="1"/>
          </p:cNvCxnSpPr>
          <p:nvPr/>
        </p:nvCxnSpPr>
        <p:spPr>
          <a:xfrm>
            <a:off x="6003636" y="2761673"/>
            <a:ext cx="3349684" cy="1186673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4046698" y="4805773"/>
            <a:ext cx="568037" cy="360219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98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969" y="1173019"/>
            <a:ext cx="8823539" cy="549731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253673" y="166256"/>
            <a:ext cx="6585527" cy="868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Who is she?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4" name="Rounded Rectangle 10"/>
          <p:cNvSpPr/>
          <p:nvPr/>
        </p:nvSpPr>
        <p:spPr>
          <a:xfrm>
            <a:off x="5307724" y="6004769"/>
            <a:ext cx="5475890" cy="6655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She is an astronaut.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8196" name="Picture 4" descr="http://news.erau.edu/-/media/images/news/nicole-stott-astronaut-photo.jpg?as=0&amp;hash=B0BD645A43B981BCFD091116ED2A80C6213F564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057" y="3412714"/>
            <a:ext cx="3490983" cy="25920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5348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6478" t="25256" r="16479" b="15124"/>
          <a:stretch/>
        </p:blipFill>
        <p:spPr>
          <a:xfrm>
            <a:off x="266146" y="406643"/>
            <a:ext cx="8844804" cy="618144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221118" y="1132963"/>
            <a:ext cx="2776252" cy="13330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</a:t>
            </a:r>
            <a:r>
              <a:rPr lang="en-US" sz="3600" b="1" dirty="0" smtClean="0"/>
              <a:t>lothesline</a:t>
            </a:r>
          </a:p>
          <a:p>
            <a:pPr algn="ctr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曬</a:t>
            </a:r>
            <a:r>
              <a:rPr lang="ja-JP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衣繩</a:t>
            </a:r>
            <a:endParaRPr 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221119" y="2639932"/>
            <a:ext cx="2776251" cy="115860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</a:t>
            </a:r>
            <a:r>
              <a:rPr lang="en-US" sz="3200" b="1" dirty="0" smtClean="0"/>
              <a:t>lues</a:t>
            </a:r>
          </a:p>
          <a:p>
            <a:pPr algn="ctr"/>
            <a:r>
              <a:rPr lang="ja-JP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線索</a:t>
            </a:r>
            <a:endParaRPr 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9223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209" t="25556" r="17791" b="8581"/>
          <a:stretch/>
        </p:blipFill>
        <p:spPr>
          <a:xfrm>
            <a:off x="561860" y="367172"/>
            <a:ext cx="10003316" cy="617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8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268" t="24101" r="17581" b="6667"/>
          <a:stretch/>
        </p:blipFill>
        <p:spPr>
          <a:xfrm>
            <a:off x="363556" y="440675"/>
            <a:ext cx="8835528" cy="594910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644890" y="688422"/>
            <a:ext cx="2721166" cy="11457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Uniform</a:t>
            </a:r>
          </a:p>
          <a:p>
            <a:pPr algn="ctr"/>
            <a:r>
              <a:rPr lang="ja-JP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制服</a:t>
            </a:r>
            <a:endParaRPr 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722485" y="1493370"/>
            <a:ext cx="2058835" cy="588554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36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 rotWithShape="1">
          <a:blip r:embed="rId2"/>
          <a:srcRect l="15812" t="25071" r="17414" b="9212"/>
          <a:stretch/>
        </p:blipFill>
        <p:spPr bwMode="auto">
          <a:xfrm>
            <a:off x="645209" y="994189"/>
            <a:ext cx="8945697" cy="56075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70" name="Picture 2" descr="https://tse3.mm.bing.net/th?id=OIP.YEBpeE7NAZ-aelPNEQJnmAHaDh&amp;pid=Api&amp;P=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0"/>
          <a:stretch/>
        </p:blipFill>
        <p:spPr bwMode="auto">
          <a:xfrm>
            <a:off x="735724" y="4188287"/>
            <a:ext cx="3594538" cy="23389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Rounded Rectangle 10"/>
          <p:cNvSpPr/>
          <p:nvPr/>
        </p:nvSpPr>
        <p:spPr>
          <a:xfrm>
            <a:off x="4330262" y="5861688"/>
            <a:ext cx="5511499" cy="6655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She is a mail carrier.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16364" y="295565"/>
            <a:ext cx="6585527" cy="868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Who is she?</a:t>
            </a:r>
            <a:endParaRPr lang="en-US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75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88" y="752902"/>
            <a:ext cx="9323804" cy="527974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024562" y="5573093"/>
            <a:ext cx="2581231" cy="11546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p</a:t>
            </a:r>
            <a:r>
              <a:rPr lang="en-US" sz="4000" b="1" dirty="0" smtClean="0"/>
              <a:t>ail</a:t>
            </a:r>
            <a:r>
              <a:rPr lang="zh-TW" altLang="en-US" sz="4000" b="1" dirty="0" smtClean="0"/>
              <a:t> </a:t>
            </a: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桶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子</a:t>
            </a:r>
            <a:endParaRPr lang="en-US" altLang="zh-TW" sz="4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848302" y="336920"/>
            <a:ext cx="4035973" cy="10084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straw hat 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稻草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帽</a:t>
            </a:r>
            <a:endParaRPr 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303173" y="265954"/>
            <a:ext cx="3591622" cy="11503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bandana 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頭巾</a:t>
            </a:r>
            <a:endParaRPr 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602955" y="5570483"/>
            <a:ext cx="4381873" cy="10385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plaid</a:t>
            </a:r>
            <a:r>
              <a:rPr lang="zh-TW" altLang="en-US" sz="3200" b="1" dirty="0" smtClean="0"/>
              <a:t> </a:t>
            </a:r>
            <a:r>
              <a:rPr lang="en-US" altLang="zh-TW" sz="3200" b="1" dirty="0" smtClean="0"/>
              <a:t>shirt 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格子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襯衫</a:t>
            </a:r>
            <a:endParaRPr 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Straight Arrow Connector 14"/>
          <p:cNvCxnSpPr/>
          <p:nvPr/>
        </p:nvCxnSpPr>
        <p:spPr>
          <a:xfrm>
            <a:off x="1418897" y="5187332"/>
            <a:ext cx="683172" cy="383151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4"/>
          <p:cNvCxnSpPr/>
          <p:nvPr/>
        </p:nvCxnSpPr>
        <p:spPr>
          <a:xfrm flipH="1">
            <a:off x="2443655" y="1345324"/>
            <a:ext cx="404648" cy="541283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4"/>
          <p:cNvCxnSpPr/>
          <p:nvPr/>
        </p:nvCxnSpPr>
        <p:spPr>
          <a:xfrm flipH="1">
            <a:off x="8660524" y="1416290"/>
            <a:ext cx="551793" cy="696289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327228" y="3804745"/>
            <a:ext cx="283780" cy="1814306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7" r="20974"/>
          <a:stretch/>
        </p:blipFill>
        <p:spPr>
          <a:xfrm rot="19113193">
            <a:off x="9668378" y="1518601"/>
            <a:ext cx="1461548" cy="2479256"/>
          </a:xfrm>
          <a:prstGeom prst="rect">
            <a:avLst/>
          </a:prstGeom>
        </p:spPr>
      </p:pic>
      <p:sp>
        <p:nvSpPr>
          <p:cNvPr id="22" name="Rounded Rectangle 7"/>
          <p:cNvSpPr/>
          <p:nvPr/>
        </p:nvSpPr>
        <p:spPr>
          <a:xfrm>
            <a:off x="9546441" y="4036996"/>
            <a:ext cx="2386138" cy="11503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banana</a:t>
            </a:r>
            <a:endParaRPr 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3" name="Straight Arrow Connector 14"/>
          <p:cNvCxnSpPr/>
          <p:nvPr/>
        </p:nvCxnSpPr>
        <p:spPr>
          <a:xfrm flipH="1">
            <a:off x="10253865" y="3268717"/>
            <a:ext cx="118765" cy="747152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7"/>
          <p:cNvSpPr/>
          <p:nvPr/>
        </p:nvSpPr>
        <p:spPr>
          <a:xfrm>
            <a:off x="8307589" y="264741"/>
            <a:ext cx="3591622" cy="11503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ban</a:t>
            </a:r>
            <a:r>
              <a:rPr lang="en-US" sz="3600" b="1" dirty="0" smtClean="0">
                <a:solidFill>
                  <a:srgbClr val="FF0000"/>
                </a:solidFill>
              </a:rPr>
              <a:t>d</a:t>
            </a:r>
            <a:r>
              <a:rPr lang="en-US" sz="3600" b="1" dirty="0" smtClean="0"/>
              <a:t>ana 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頭巾</a:t>
            </a:r>
            <a:endParaRPr 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6316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7" t="17794" r="6207" b="7795"/>
          <a:stretch/>
        </p:blipFill>
        <p:spPr bwMode="auto">
          <a:xfrm>
            <a:off x="909779" y="1256145"/>
            <a:ext cx="9222511" cy="45494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616364" y="295565"/>
            <a:ext cx="6585527" cy="868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Who is he?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345873" y="6031345"/>
            <a:ext cx="4689763" cy="6655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He is a farmer.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837" y="4743700"/>
            <a:ext cx="2928384" cy="19532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5181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5" y="225763"/>
            <a:ext cx="9245600" cy="643365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9873673" y="2983345"/>
            <a:ext cx="2318327" cy="981100"/>
          </a:xfrm>
          <a:prstGeom prst="roundRect">
            <a:avLst>
              <a:gd name="adj" fmla="val 2608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</a:t>
            </a:r>
            <a:r>
              <a:rPr lang="en-US" sz="3200" b="1" dirty="0" smtClean="0"/>
              <a:t>pron</a:t>
            </a:r>
          </a:p>
          <a:p>
            <a:pPr algn="ctr"/>
            <a:r>
              <a:rPr lang="ja-JP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圍裙</a:t>
            </a:r>
            <a:endParaRPr 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428837" y="2320372"/>
            <a:ext cx="2290618" cy="1122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recipe</a:t>
            </a:r>
          </a:p>
          <a:p>
            <a:pPr algn="ctr"/>
            <a:r>
              <a:rPr lang="ja-JP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食</a:t>
            </a:r>
            <a:r>
              <a:rPr lang="ja-JP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譜</a:t>
            </a:r>
            <a:endParaRPr 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310255" y="655780"/>
            <a:ext cx="2545414" cy="17041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3200" b="1" dirty="0" smtClean="0"/>
              <a:t>puffy hat</a:t>
            </a:r>
          </a:p>
          <a:p>
            <a:pPr algn="ctr"/>
            <a:r>
              <a:rPr lang="ja-JP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蓬</a:t>
            </a:r>
            <a:r>
              <a:rPr lang="ja-JP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鬆的帽子</a:t>
            </a:r>
            <a:endParaRPr 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962400" y="3324562"/>
            <a:ext cx="6040582" cy="741483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5574146" y="1578889"/>
            <a:ext cx="263236" cy="831802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7463856" y="1245623"/>
            <a:ext cx="2058835" cy="588554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304801" y="4775200"/>
            <a:ext cx="3552495" cy="1542473"/>
          </a:xfrm>
          <a:prstGeom prst="roundRect">
            <a:avLst>
              <a:gd name="adj" fmla="val 2608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o</a:t>
            </a:r>
            <a:r>
              <a:rPr lang="en-US" sz="3200" b="1" dirty="0" smtClean="0"/>
              <a:t>ven mittens</a:t>
            </a:r>
          </a:p>
          <a:p>
            <a:pPr algn="ctr"/>
            <a:r>
              <a:rPr lang="ja-JP" altLang="en-US" sz="3200" b="1" dirty="0"/>
              <a:t>烤箱手套</a:t>
            </a:r>
            <a:endParaRPr lang="en-US" sz="3200" b="1" dirty="0" smtClean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136073" y="2623127"/>
            <a:ext cx="193963" cy="2013528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606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554" y="1216411"/>
            <a:ext cx="9035663" cy="549167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588655" y="203201"/>
            <a:ext cx="6585527" cy="868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Who is he?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4" name="Rounded Rectangle 10"/>
          <p:cNvSpPr/>
          <p:nvPr/>
        </p:nvSpPr>
        <p:spPr>
          <a:xfrm>
            <a:off x="791859" y="5831649"/>
            <a:ext cx="4689763" cy="6655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He is a chef.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5122" name="Picture 2" descr="https://cdn.greatlifepublishing.net/wp-content/uploads/sites/2/2020/02/21161126/CD6s9hhVIAEUSw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1" r="11870" b="6800"/>
          <a:stretch/>
        </p:blipFill>
        <p:spPr bwMode="auto">
          <a:xfrm>
            <a:off x="6295695" y="3090041"/>
            <a:ext cx="3457905" cy="25224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4550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10628480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857</TotalTime>
  <Words>159</Words>
  <Application>Microsoft Office PowerPoint</Application>
  <PresentationFormat>寬螢幕</PresentationFormat>
  <Paragraphs>75</Paragraphs>
  <Slides>17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5" baseType="lpstr">
      <vt:lpstr>メイリオ</vt:lpstr>
      <vt:lpstr>微軟正黑體</vt:lpstr>
      <vt:lpstr>新細明體</vt:lpstr>
      <vt:lpstr>Arial</vt:lpstr>
      <vt:lpstr>Century Gothic</vt:lpstr>
      <vt:lpstr>Comic Sans MS</vt:lpstr>
      <vt:lpstr>Wingdings 3</vt:lpstr>
      <vt:lpstr>Ion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username</dc:creator>
  <cp:lastModifiedBy>PCuser</cp:lastModifiedBy>
  <cp:revision>36</cp:revision>
  <dcterms:created xsi:type="dcterms:W3CDTF">2023-02-06T07:42:25Z</dcterms:created>
  <dcterms:modified xsi:type="dcterms:W3CDTF">2023-02-16T04:17:01Z</dcterms:modified>
</cp:coreProperties>
</file>